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2" r:id="rId3"/>
    <p:sldId id="264" r:id="rId4"/>
    <p:sldId id="272" r:id="rId5"/>
    <p:sldId id="273" r:id="rId6"/>
    <p:sldId id="261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0DC-A002-401E-A11B-484B1C3B16C7}" type="datetimeFigureOut">
              <a:rPr lang="en-AU" smtClean="0"/>
              <a:pPr/>
              <a:t>13/04/2016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5D37-0F86-41DC-A223-849B1064D54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0DC-A002-401E-A11B-484B1C3B16C7}" type="datetimeFigureOut">
              <a:rPr lang="en-AU" smtClean="0"/>
              <a:pPr/>
              <a:t>13/04/2016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5D37-0F86-41DC-A223-849B1064D54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0DC-A002-401E-A11B-484B1C3B16C7}" type="datetimeFigureOut">
              <a:rPr lang="en-AU" smtClean="0"/>
              <a:pPr/>
              <a:t>13/04/2016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5D37-0F86-41DC-A223-849B1064D545}" type="slidenum">
              <a:rPr lang="en-AU" smtClean="0"/>
              <a:pPr/>
              <a:t>‹#›</a:t>
            </a:fld>
            <a:endParaRPr lang="en-A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0DC-A002-401E-A11B-484B1C3B16C7}" type="datetimeFigureOut">
              <a:rPr lang="en-AU" smtClean="0"/>
              <a:pPr/>
              <a:t>13/04/2016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5D37-0F86-41DC-A223-849B1064D54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0DC-A002-401E-A11B-484B1C3B16C7}" type="datetimeFigureOut">
              <a:rPr lang="en-AU" smtClean="0"/>
              <a:pPr/>
              <a:t>13/04/2016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5D37-0F86-41DC-A223-849B1064D54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0DC-A002-401E-A11B-484B1C3B16C7}" type="datetimeFigureOut">
              <a:rPr lang="en-AU" smtClean="0"/>
              <a:pPr/>
              <a:t>13/04/2016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5D37-0F86-41DC-A223-849B1064D54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0DC-A002-401E-A11B-484B1C3B16C7}" type="datetimeFigureOut">
              <a:rPr lang="en-AU" smtClean="0"/>
              <a:pPr/>
              <a:t>13/04/2016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5D37-0F86-41DC-A223-849B1064D54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0DC-A002-401E-A11B-484B1C3B16C7}" type="datetimeFigureOut">
              <a:rPr lang="en-AU" smtClean="0"/>
              <a:pPr/>
              <a:t>13/04/2016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5D37-0F86-41DC-A223-849B1064D54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0DC-A002-401E-A11B-484B1C3B16C7}" type="datetimeFigureOut">
              <a:rPr lang="en-AU" smtClean="0"/>
              <a:pPr/>
              <a:t>13/04/2016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5D37-0F86-41DC-A223-849B1064D54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0DC-A002-401E-A11B-484B1C3B16C7}" type="datetimeFigureOut">
              <a:rPr lang="en-AU" smtClean="0"/>
              <a:pPr/>
              <a:t>13/04/2016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5D37-0F86-41DC-A223-849B1064D54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0DC-A002-401E-A11B-484B1C3B16C7}" type="datetimeFigureOut">
              <a:rPr lang="en-AU" smtClean="0"/>
              <a:pPr/>
              <a:t>13/04/2016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5D37-0F86-41DC-A223-849B1064D54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956C0DC-A002-401E-A11B-484B1C3B16C7}" type="datetimeFigureOut">
              <a:rPr lang="en-AU" smtClean="0"/>
              <a:pPr/>
              <a:t>13/04/2016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2FC5D37-0F86-41DC-A223-849B1064D54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Le </a:t>
            </a:r>
            <a:r>
              <a:rPr lang="en-AU" dirty="0" err="1" smtClean="0"/>
              <a:t>tasse</a:t>
            </a:r>
            <a:r>
              <a:rPr lang="en-AU" dirty="0" smtClean="0"/>
              <a:t> per </a:t>
            </a:r>
            <a:r>
              <a:rPr lang="en-AU" dirty="0" err="1" smtClean="0"/>
              <a:t>i</a:t>
            </a:r>
            <a:r>
              <a:rPr lang="en-AU" dirty="0" smtClean="0"/>
              <a:t> </a:t>
            </a:r>
            <a:r>
              <a:rPr lang="en-AU" dirty="0" err="1" smtClean="0"/>
              <a:t>nuovi</a:t>
            </a:r>
            <a:r>
              <a:rPr lang="en-AU" dirty="0" smtClean="0"/>
              <a:t> </a:t>
            </a:r>
            <a:r>
              <a:rPr lang="en-AU" dirty="0" err="1" smtClean="0"/>
              <a:t>arrivati</a:t>
            </a:r>
            <a:r>
              <a:rPr lang="en-AU" dirty="0" smtClean="0"/>
              <a:t> in Australia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By Tax Agent in Adelaide </a:t>
            </a:r>
            <a:br>
              <a:rPr lang="en-AU" dirty="0" smtClean="0"/>
            </a:br>
            <a:r>
              <a:rPr lang="en-AU" dirty="0" smtClean="0"/>
              <a:t>Romeo Caporaso of</a:t>
            </a:r>
          </a:p>
          <a:p>
            <a:r>
              <a:rPr lang="en-AU" sz="2800" dirty="0" smtClean="0"/>
              <a:t>www.TaxAccountingAdelaide.com</a:t>
            </a:r>
            <a:endParaRPr lang="en-AU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59" y="4923656"/>
            <a:ext cx="2448273" cy="16321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544132"/>
            <a:ext cx="8436654" cy="124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2878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2000" dirty="0" smtClean="0"/>
              <a:t>Per </a:t>
            </a:r>
            <a:r>
              <a:rPr lang="en-AU" sz="2000" dirty="0" err="1" smtClean="0"/>
              <a:t>dipendenti</a:t>
            </a:r>
            <a:r>
              <a:rPr lang="en-AU" sz="2000" dirty="0" smtClean="0"/>
              <a:t> o </a:t>
            </a:r>
            <a:r>
              <a:rPr lang="en-AU" sz="2000" dirty="0" err="1" smtClean="0"/>
              <a:t>imprenditori</a:t>
            </a:r>
            <a:r>
              <a:rPr lang="en-AU" sz="2000" dirty="0" smtClean="0"/>
              <a:t> </a:t>
            </a:r>
            <a:br>
              <a:rPr lang="en-AU" sz="2000" dirty="0" smtClean="0"/>
            </a:br>
            <a:r>
              <a:rPr lang="en-AU" sz="2000" dirty="0" err="1" smtClean="0"/>
              <a:t>si</a:t>
            </a:r>
            <a:r>
              <a:rPr lang="en-AU" sz="2000" dirty="0" smtClean="0"/>
              <a:t> </a:t>
            </a:r>
            <a:r>
              <a:rPr lang="en-AU" sz="2000" dirty="0" err="1" smtClean="0"/>
              <a:t>fa</a:t>
            </a:r>
            <a:r>
              <a:rPr lang="en-AU" sz="2000" dirty="0" smtClean="0"/>
              <a:t> </a:t>
            </a:r>
            <a:r>
              <a:rPr lang="en-AU" sz="2000" dirty="0" err="1" smtClean="0"/>
              <a:t>una</a:t>
            </a:r>
            <a:r>
              <a:rPr lang="en-AU" sz="2000" dirty="0" smtClean="0"/>
              <a:t> </a:t>
            </a:r>
            <a:r>
              <a:rPr lang="en-AU" sz="2000" dirty="0" err="1" smtClean="0"/>
              <a:t>dichiarazione</a:t>
            </a:r>
            <a:r>
              <a:rPr lang="en-AU" sz="2000" dirty="0" smtClean="0"/>
              <a:t> </a:t>
            </a:r>
            <a:r>
              <a:rPr lang="en-AU" sz="2000" dirty="0" err="1" smtClean="0"/>
              <a:t>annuale</a:t>
            </a:r>
            <a:r>
              <a:rPr lang="en-AU" sz="2000" dirty="0" smtClean="0"/>
              <a:t> – tax return.</a:t>
            </a:r>
            <a:br>
              <a:rPr lang="en-AU" sz="2000" dirty="0" smtClean="0"/>
            </a:br>
            <a:r>
              <a:rPr lang="en-AU" sz="2000" dirty="0" err="1"/>
              <a:t>L</a:t>
            </a:r>
            <a:r>
              <a:rPr lang="en-AU" sz="2000" dirty="0" err="1" smtClean="0"/>
              <a:t>’anno</a:t>
            </a:r>
            <a:r>
              <a:rPr lang="en-AU" sz="2000" dirty="0" smtClean="0"/>
              <a:t> </a:t>
            </a:r>
            <a:r>
              <a:rPr lang="en-AU" sz="2000" dirty="0" err="1" smtClean="0"/>
              <a:t>fiscale</a:t>
            </a:r>
            <a:r>
              <a:rPr lang="en-AU" sz="2000" dirty="0" smtClean="0"/>
              <a:t> – tax year – </a:t>
            </a:r>
            <a:r>
              <a:rPr lang="en-AU" sz="2000" dirty="0" err="1" smtClean="0"/>
              <a:t>va</a:t>
            </a:r>
            <a:r>
              <a:rPr lang="en-AU" sz="2000" dirty="0" smtClean="0"/>
              <a:t> dal  1 </a:t>
            </a:r>
            <a:r>
              <a:rPr lang="en-AU" sz="2000" dirty="0" err="1" smtClean="0"/>
              <a:t>Luglio</a:t>
            </a:r>
            <a:r>
              <a:rPr lang="en-AU" sz="2000" dirty="0" smtClean="0"/>
              <a:t> al 30 </a:t>
            </a:r>
            <a:r>
              <a:rPr lang="en-AU" sz="2000" dirty="0" err="1" smtClean="0"/>
              <a:t>Giugno</a:t>
            </a:r>
            <a:r>
              <a:rPr lang="en-AU" sz="2000" dirty="0" smtClean="0"/>
              <a:t>.</a:t>
            </a:r>
            <a:br>
              <a:rPr lang="en-AU" sz="2000" dirty="0" smtClean="0"/>
            </a:br>
            <a:r>
              <a:rPr lang="en-AU" sz="2000" dirty="0" err="1" smtClean="0"/>
              <a:t>L’ufficio</a:t>
            </a:r>
            <a:r>
              <a:rPr lang="en-AU" sz="2000" dirty="0" smtClean="0"/>
              <a:t> </a:t>
            </a:r>
            <a:r>
              <a:rPr lang="en-AU" sz="2000" dirty="0" err="1" smtClean="0"/>
              <a:t>delle</a:t>
            </a:r>
            <a:r>
              <a:rPr lang="en-AU" sz="2000" dirty="0" smtClean="0"/>
              <a:t> </a:t>
            </a:r>
            <a:r>
              <a:rPr lang="en-AU" sz="2000" dirty="0" err="1" smtClean="0"/>
              <a:t>imposte</a:t>
            </a:r>
            <a:r>
              <a:rPr lang="en-AU" sz="2000" dirty="0" smtClean="0"/>
              <a:t> </a:t>
            </a:r>
            <a:r>
              <a:rPr lang="en-AU" sz="2000" dirty="0" err="1" smtClean="0"/>
              <a:t>si</a:t>
            </a:r>
            <a:r>
              <a:rPr lang="en-AU" sz="2000" dirty="0" smtClean="0"/>
              <a:t> </a:t>
            </a:r>
            <a:r>
              <a:rPr lang="en-AU" sz="2000" dirty="0" err="1" smtClean="0"/>
              <a:t>chiama</a:t>
            </a:r>
            <a:r>
              <a:rPr lang="en-AU" sz="2000" dirty="0" smtClean="0"/>
              <a:t> Australian Taxation Office, o </a:t>
            </a:r>
            <a:r>
              <a:rPr lang="en-AU" sz="2000" dirty="0" err="1" smtClean="0"/>
              <a:t>anche</a:t>
            </a:r>
            <a:r>
              <a:rPr lang="en-AU" sz="2000" dirty="0" smtClean="0"/>
              <a:t> </a:t>
            </a:r>
            <a:br>
              <a:rPr lang="en-AU" sz="2000" dirty="0" smtClean="0"/>
            </a:br>
            <a:r>
              <a:rPr lang="en-AU" sz="2000" dirty="0" smtClean="0"/>
              <a:t>Tax </a:t>
            </a:r>
            <a:r>
              <a:rPr lang="en-AU" sz="2000" dirty="0"/>
              <a:t>O</a:t>
            </a:r>
            <a:r>
              <a:rPr lang="en-AU" sz="2000" dirty="0" smtClean="0"/>
              <a:t>ffice o ATO</a:t>
            </a:r>
            <a:endParaRPr lang="en-AU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By Business Tax Accountant in Adelaide </a:t>
            </a:r>
            <a:br>
              <a:rPr lang="en-AU" dirty="0" smtClean="0"/>
            </a:br>
            <a:r>
              <a:rPr lang="en-AU" dirty="0" smtClean="0"/>
              <a:t>Romeo Caporaso of</a:t>
            </a:r>
          </a:p>
          <a:p>
            <a:r>
              <a:rPr lang="en-AU" sz="2800" dirty="0" smtClean="0"/>
              <a:t>www.TaxAccountingAdelaide.com</a:t>
            </a:r>
            <a:endParaRPr lang="en-AU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923657"/>
            <a:ext cx="2160240" cy="14401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544132"/>
            <a:ext cx="8436654" cy="124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2878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404864"/>
          </a:xfrm>
        </p:spPr>
        <p:txBody>
          <a:bodyPr>
            <a:normAutofit fontScale="90000"/>
          </a:bodyPr>
          <a:lstStyle/>
          <a:p>
            <a:r>
              <a:rPr lang="en-AU" sz="2000" dirty="0" smtClean="0"/>
              <a:t>Come </a:t>
            </a:r>
            <a:r>
              <a:rPr lang="en-AU" sz="2000" dirty="0" err="1" smtClean="0"/>
              <a:t>funzionano</a:t>
            </a:r>
            <a:r>
              <a:rPr lang="en-AU" sz="2000" dirty="0" smtClean="0"/>
              <a:t> le </a:t>
            </a:r>
            <a:r>
              <a:rPr lang="en-AU" sz="2000" dirty="0" err="1" smtClean="0"/>
              <a:t>tasse</a:t>
            </a:r>
            <a:r>
              <a:rPr lang="en-AU" sz="2000" dirty="0" smtClean="0"/>
              <a:t> qui?</a:t>
            </a:r>
            <a:br>
              <a:rPr lang="en-AU" sz="2000" dirty="0" smtClean="0"/>
            </a:br>
            <a:r>
              <a:rPr lang="en-AU" sz="2000" dirty="0" err="1" smtClean="0"/>
              <a:t>Entrata</a:t>
            </a:r>
            <a:r>
              <a:rPr lang="en-AU" sz="2000" dirty="0" smtClean="0"/>
              <a:t> meno </a:t>
            </a:r>
            <a:r>
              <a:rPr lang="en-AU" sz="2000" dirty="0" err="1" smtClean="0"/>
              <a:t>deduzioni</a:t>
            </a:r>
            <a:r>
              <a:rPr lang="en-AU" sz="2000" dirty="0" smtClean="0"/>
              <a:t> = </a:t>
            </a:r>
            <a:r>
              <a:rPr lang="en-AU" sz="2000" dirty="0" err="1" smtClean="0"/>
              <a:t>profitto</a:t>
            </a:r>
            <a:r>
              <a:rPr lang="en-AU" sz="2000" dirty="0" smtClean="0"/>
              <a:t> </a:t>
            </a:r>
            <a:r>
              <a:rPr lang="en-AU" sz="2000" dirty="0" err="1" smtClean="0"/>
              <a:t>tassabile</a:t>
            </a:r>
            <a:r>
              <a:rPr lang="en-AU" sz="2000" dirty="0" smtClean="0"/>
              <a:t> (taxable income) </a:t>
            </a:r>
            <a:br>
              <a:rPr lang="en-AU" sz="2000" dirty="0" smtClean="0"/>
            </a:br>
            <a:r>
              <a:rPr lang="en-AU" sz="2000" dirty="0" smtClean="0"/>
              <a:t>Il ‘taxable income’ e’ </a:t>
            </a:r>
            <a:r>
              <a:rPr lang="en-AU" sz="2000" dirty="0" err="1" smtClean="0"/>
              <a:t>tassato</a:t>
            </a:r>
            <a:r>
              <a:rPr lang="en-AU" sz="2000" dirty="0" smtClean="0"/>
              <a:t> secondo un </a:t>
            </a:r>
            <a:r>
              <a:rPr lang="en-AU" sz="2000" dirty="0" err="1" smtClean="0"/>
              <a:t>sistema</a:t>
            </a:r>
            <a:r>
              <a:rPr lang="en-AU" sz="2000" dirty="0" smtClean="0"/>
              <a:t> </a:t>
            </a:r>
            <a:r>
              <a:rPr lang="en-AU" sz="2000" dirty="0" err="1" smtClean="0"/>
              <a:t>progressivo</a:t>
            </a:r>
            <a:r>
              <a:rPr lang="en-AU" sz="2000" dirty="0" smtClean="0"/>
              <a:t> </a:t>
            </a:r>
            <a:br>
              <a:rPr lang="en-AU" sz="2000" dirty="0" smtClean="0"/>
            </a:br>
            <a:r>
              <a:rPr lang="en-AU" sz="2000" dirty="0" smtClean="0"/>
              <a:t>Le </a:t>
            </a:r>
            <a:r>
              <a:rPr lang="en-AU" sz="2000" dirty="0" err="1" smtClean="0"/>
              <a:t>tasse</a:t>
            </a:r>
            <a:r>
              <a:rPr lang="en-AU" sz="2000" dirty="0" smtClean="0"/>
              <a:t> </a:t>
            </a:r>
            <a:r>
              <a:rPr lang="en-AU" sz="2000" dirty="0" err="1" smtClean="0"/>
              <a:t>su</a:t>
            </a:r>
            <a:r>
              <a:rPr lang="en-AU" sz="2000" dirty="0" smtClean="0"/>
              <a:t> taxable income meno le </a:t>
            </a:r>
            <a:r>
              <a:rPr lang="en-AU" sz="2000" dirty="0" err="1" smtClean="0"/>
              <a:t>tasse</a:t>
            </a:r>
            <a:r>
              <a:rPr lang="en-AU" sz="2000" dirty="0" smtClean="0"/>
              <a:t> </a:t>
            </a:r>
            <a:r>
              <a:rPr lang="en-AU" sz="2000" dirty="0" err="1" smtClean="0"/>
              <a:t>pagate</a:t>
            </a:r>
            <a:r>
              <a:rPr lang="en-AU" sz="2000" dirty="0" smtClean="0"/>
              <a:t>/</a:t>
            </a:r>
            <a:r>
              <a:rPr lang="en-AU" sz="2000" dirty="0" err="1" smtClean="0"/>
              <a:t>scaricate</a:t>
            </a:r>
            <a:r>
              <a:rPr lang="en-AU" sz="2000" dirty="0" smtClean="0"/>
              <a:t> </a:t>
            </a:r>
            <a:r>
              <a:rPr lang="en-AU" sz="2000" dirty="0" err="1" smtClean="0"/>
              <a:t>duranto</a:t>
            </a:r>
            <a:r>
              <a:rPr lang="en-AU" sz="2000" dirty="0" smtClean="0"/>
              <a:t> </a:t>
            </a:r>
            <a:r>
              <a:rPr lang="en-AU" sz="2000" dirty="0" err="1" smtClean="0"/>
              <a:t>l’anno</a:t>
            </a:r>
            <a:r>
              <a:rPr lang="en-AU" sz="2000" dirty="0" smtClean="0"/>
              <a:t> come </a:t>
            </a:r>
            <a:r>
              <a:rPr lang="en-AU" sz="2000" dirty="0" err="1" smtClean="0"/>
              <a:t>il</a:t>
            </a:r>
            <a:r>
              <a:rPr lang="en-AU" sz="2000" dirty="0" smtClean="0"/>
              <a:t> </a:t>
            </a:r>
            <a:r>
              <a:rPr lang="en-AU" sz="2000" dirty="0" err="1" smtClean="0"/>
              <a:t>lavoro</a:t>
            </a:r>
            <a:r>
              <a:rPr lang="en-AU" sz="2000" dirty="0" smtClean="0"/>
              <a:t> – </a:t>
            </a:r>
            <a:r>
              <a:rPr lang="en-AU" sz="2000" dirty="0" err="1" smtClean="0"/>
              <a:t>calcola</a:t>
            </a:r>
            <a:r>
              <a:rPr lang="en-AU" sz="2000" dirty="0" smtClean="0"/>
              <a:t> </a:t>
            </a:r>
            <a:r>
              <a:rPr lang="en-AU" sz="2000" dirty="0" err="1" smtClean="0"/>
              <a:t>il</a:t>
            </a:r>
            <a:r>
              <a:rPr lang="en-AU" sz="2000" dirty="0" smtClean="0"/>
              <a:t> </a:t>
            </a:r>
            <a:r>
              <a:rPr lang="en-AU" sz="2000" dirty="0" err="1" smtClean="0"/>
              <a:t>rimborso</a:t>
            </a:r>
            <a:r>
              <a:rPr lang="en-AU" sz="2000" dirty="0" smtClean="0"/>
              <a:t> o la </a:t>
            </a:r>
            <a:r>
              <a:rPr lang="en-AU" sz="2000" dirty="0" err="1" smtClean="0"/>
              <a:t>cifra</a:t>
            </a:r>
            <a:r>
              <a:rPr lang="en-AU" sz="2000" dirty="0" smtClean="0"/>
              <a:t> </a:t>
            </a:r>
            <a:r>
              <a:rPr lang="en-AU" sz="2000" dirty="0" err="1" smtClean="0"/>
              <a:t>pagabile</a:t>
            </a:r>
            <a:r>
              <a:rPr lang="en-AU" sz="2000" dirty="0" smtClean="0"/>
              <a:t/>
            </a:r>
            <a:br>
              <a:rPr lang="en-AU" sz="2000" dirty="0" smtClean="0"/>
            </a:br>
            <a:r>
              <a:rPr lang="en-AU" sz="2000" dirty="0" smtClean="0"/>
              <a:t>I </a:t>
            </a:r>
            <a:r>
              <a:rPr lang="en-AU" sz="2000" dirty="0" err="1" smtClean="0"/>
              <a:t>Rimborsi</a:t>
            </a:r>
            <a:r>
              <a:rPr lang="en-AU" sz="2000" dirty="0" smtClean="0"/>
              <a:t> </a:t>
            </a:r>
            <a:r>
              <a:rPr lang="en-AU" sz="2000" dirty="0" err="1" smtClean="0"/>
              <a:t>sono</a:t>
            </a:r>
            <a:r>
              <a:rPr lang="en-AU" sz="2000" dirty="0" smtClean="0"/>
              <a:t> </a:t>
            </a:r>
            <a:r>
              <a:rPr lang="en-AU" sz="2000" dirty="0" err="1" smtClean="0"/>
              <a:t>pagati</a:t>
            </a:r>
            <a:r>
              <a:rPr lang="en-AU" sz="2000" dirty="0" smtClean="0"/>
              <a:t> </a:t>
            </a:r>
            <a:r>
              <a:rPr lang="en-AU" sz="2000" dirty="0" err="1" smtClean="0"/>
              <a:t>soltanto</a:t>
            </a:r>
            <a:r>
              <a:rPr lang="en-AU" sz="2000" dirty="0" smtClean="0"/>
              <a:t> </a:t>
            </a:r>
            <a:r>
              <a:rPr lang="en-AU" sz="2000" dirty="0" err="1" smtClean="0"/>
              <a:t>nei</a:t>
            </a:r>
            <a:r>
              <a:rPr lang="en-AU" sz="2000" dirty="0" smtClean="0"/>
              <a:t> </a:t>
            </a:r>
            <a:r>
              <a:rPr lang="en-AU" sz="2000" dirty="0" err="1" smtClean="0"/>
              <a:t>conti</a:t>
            </a:r>
            <a:r>
              <a:rPr lang="en-AU" sz="2000" dirty="0" smtClean="0"/>
              <a:t> </a:t>
            </a:r>
            <a:r>
              <a:rPr lang="en-AU" sz="2000" dirty="0" err="1" smtClean="0"/>
              <a:t>correnti</a:t>
            </a:r>
            <a:r>
              <a:rPr lang="en-AU" sz="2000" dirty="0" smtClean="0"/>
              <a:t> </a:t>
            </a:r>
            <a:br>
              <a:rPr lang="en-AU" sz="2000" dirty="0" smtClean="0"/>
            </a:br>
            <a:r>
              <a:rPr lang="en-AU" sz="2000" dirty="0" smtClean="0"/>
              <a:t>e </a:t>
            </a:r>
            <a:r>
              <a:rPr lang="en-AU" sz="2000" dirty="0" err="1" smtClean="0"/>
              <a:t>arrivano</a:t>
            </a:r>
            <a:r>
              <a:rPr lang="en-AU" sz="2000" dirty="0" smtClean="0"/>
              <a:t> in meno di 30 </a:t>
            </a:r>
            <a:r>
              <a:rPr lang="en-AU" sz="2000" dirty="0" err="1" smtClean="0"/>
              <a:t>giorni</a:t>
            </a:r>
            <a:r>
              <a:rPr lang="en-AU" sz="2000" dirty="0" smtClean="0"/>
              <a:t/>
            </a:r>
            <a:br>
              <a:rPr lang="en-AU" sz="2000" dirty="0" smtClean="0"/>
            </a:br>
            <a:r>
              <a:rPr lang="en-AU" sz="2000" dirty="0" smtClean="0"/>
              <a:t>Le </a:t>
            </a:r>
            <a:r>
              <a:rPr lang="en-AU" sz="2000" dirty="0" err="1" smtClean="0"/>
              <a:t>ricevute</a:t>
            </a:r>
            <a:r>
              <a:rPr lang="en-AU" sz="2000" dirty="0" smtClean="0"/>
              <a:t> </a:t>
            </a:r>
            <a:r>
              <a:rPr lang="en-AU" sz="2000" dirty="0" err="1" smtClean="0"/>
              <a:t>delle</a:t>
            </a:r>
            <a:r>
              <a:rPr lang="en-AU" sz="2000" dirty="0" smtClean="0"/>
              <a:t> </a:t>
            </a:r>
            <a:r>
              <a:rPr lang="en-AU" sz="2000" dirty="0" err="1" smtClean="0"/>
              <a:t>deduzioni</a:t>
            </a:r>
            <a:r>
              <a:rPr lang="en-AU" sz="2000" dirty="0" smtClean="0"/>
              <a:t> </a:t>
            </a:r>
            <a:r>
              <a:rPr lang="en-AU" sz="2000" dirty="0" err="1" smtClean="0"/>
              <a:t>si</a:t>
            </a:r>
            <a:r>
              <a:rPr lang="en-AU" sz="2000" dirty="0"/>
              <a:t> </a:t>
            </a:r>
            <a:r>
              <a:rPr lang="en-AU" sz="2000" dirty="0" err="1" smtClean="0"/>
              <a:t>devono</a:t>
            </a:r>
            <a:r>
              <a:rPr lang="en-AU" sz="2000" dirty="0" smtClean="0"/>
              <a:t> </a:t>
            </a:r>
            <a:r>
              <a:rPr lang="en-AU" sz="2000" dirty="0" err="1" smtClean="0"/>
              <a:t>mantenere</a:t>
            </a:r>
            <a:r>
              <a:rPr lang="en-AU" sz="2000" dirty="0" smtClean="0"/>
              <a:t> per 5 </a:t>
            </a:r>
            <a:r>
              <a:rPr lang="en-AU" sz="2000" dirty="0" err="1" smtClean="0"/>
              <a:t>anni</a:t>
            </a:r>
            <a:endParaRPr lang="en-AU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49079"/>
            <a:ext cx="6400800" cy="864097"/>
          </a:xfrm>
        </p:spPr>
        <p:txBody>
          <a:bodyPr>
            <a:normAutofit fontScale="77500" lnSpcReduction="20000"/>
          </a:bodyPr>
          <a:lstStyle/>
          <a:p>
            <a:r>
              <a:rPr lang="en-AU" dirty="0" smtClean="0"/>
              <a:t>By Business Tax Accountant in Adelaide </a:t>
            </a:r>
            <a:br>
              <a:rPr lang="en-AU" dirty="0" smtClean="0"/>
            </a:br>
            <a:r>
              <a:rPr lang="en-AU" dirty="0" smtClean="0"/>
              <a:t>Romeo Caporaso of</a:t>
            </a:r>
          </a:p>
          <a:p>
            <a:r>
              <a:rPr lang="en-AU" sz="2800" dirty="0" smtClean="0"/>
              <a:t>www.TaxAccountingAdelaide.com</a:t>
            </a:r>
            <a:endParaRPr lang="en-AU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923656"/>
            <a:ext cx="2736304" cy="18242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544132"/>
            <a:ext cx="8436654" cy="124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2878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520280"/>
          </a:xfrm>
        </p:spPr>
        <p:txBody>
          <a:bodyPr>
            <a:normAutofit/>
          </a:bodyPr>
          <a:lstStyle/>
          <a:p>
            <a:r>
              <a:rPr lang="en-AU" sz="1000" b="1" dirty="0" smtClean="0"/>
              <a:t>Tax rates 2015–16</a:t>
            </a:r>
            <a:br>
              <a:rPr lang="en-AU" sz="1000" b="1" dirty="0" smtClean="0"/>
            </a:br>
            <a:r>
              <a:rPr lang="en-AU" sz="1000" dirty="0" smtClean="0"/>
              <a:t>The following rates for 2015–16 apply from 1 July 2015. Taxable income</a:t>
            </a:r>
            <a:br>
              <a:rPr lang="en-AU" sz="1000" dirty="0" smtClean="0"/>
            </a:br>
            <a:r>
              <a:rPr lang="en-AU" sz="1000" b="1" dirty="0" smtClean="0"/>
              <a:t>Tax on this income</a:t>
            </a:r>
            <a:r>
              <a:rPr lang="en-AU" sz="1000" dirty="0" smtClean="0"/>
              <a:t/>
            </a:r>
            <a:br>
              <a:rPr lang="en-AU" sz="1000" dirty="0" smtClean="0"/>
            </a:br>
            <a:r>
              <a:rPr lang="en-AU" sz="1000" dirty="0" smtClean="0"/>
              <a:t>0 – $18,200 	Nil</a:t>
            </a:r>
            <a:br>
              <a:rPr lang="en-AU" sz="1000" dirty="0" smtClean="0"/>
            </a:br>
            <a:r>
              <a:rPr lang="en-AU" sz="1000" dirty="0" smtClean="0"/>
              <a:t>$18,201 – $37,000 	19c for each $1 over $18,200</a:t>
            </a:r>
            <a:br>
              <a:rPr lang="en-AU" sz="1000" dirty="0" smtClean="0"/>
            </a:br>
            <a:r>
              <a:rPr lang="en-AU" sz="1000" dirty="0" smtClean="0"/>
              <a:t>$37,001 – $80,000 		$3,572 plus 32.5c for each $1 over $37,000</a:t>
            </a:r>
            <a:br>
              <a:rPr lang="en-AU" sz="1000" dirty="0" smtClean="0"/>
            </a:br>
            <a:r>
              <a:rPr lang="en-AU" sz="1000" dirty="0" smtClean="0"/>
              <a:t>$80,001 – $180,000		$17,547 plus 37c for each $1 over $80,000</a:t>
            </a:r>
            <a:br>
              <a:rPr lang="en-AU" sz="1000" dirty="0" smtClean="0"/>
            </a:br>
            <a:r>
              <a:rPr lang="en-AU" sz="1000" dirty="0" smtClean="0"/>
              <a:t>$180,001 and over		$54,547 plus 45c for each $1 over $180,000</a:t>
            </a:r>
            <a:br>
              <a:rPr lang="en-AU" sz="1000" dirty="0" smtClean="0"/>
            </a:br>
            <a:r>
              <a:rPr lang="en-AU" sz="1000" dirty="0" smtClean="0"/>
              <a:t>The above rates </a:t>
            </a:r>
            <a:r>
              <a:rPr lang="en-AU" sz="1000" b="1" dirty="0" smtClean="0"/>
              <a:t>do not</a:t>
            </a:r>
            <a:r>
              <a:rPr lang="en-AU" sz="1000" dirty="0" smtClean="0"/>
              <a:t> include the:</a:t>
            </a:r>
            <a:br>
              <a:rPr lang="en-AU" sz="1000" dirty="0" smtClean="0"/>
            </a:br>
            <a:r>
              <a:rPr lang="en-AU" sz="1000" dirty="0" smtClean="0"/>
              <a:t>Medicare levy of 2%</a:t>
            </a:r>
            <a:br>
              <a:rPr lang="en-AU" sz="1000" dirty="0" smtClean="0"/>
            </a:br>
            <a:r>
              <a:rPr lang="en-AU" sz="1000" dirty="0" smtClean="0"/>
              <a:t>Temporary Budget Repair Levy; this levy is payable at a rate of 2% for taxable incomes over $180,000.</a:t>
            </a:r>
            <a:r>
              <a:rPr lang="en-AU" sz="1600" dirty="0" smtClean="0"/>
              <a:t/>
            </a:r>
            <a:br>
              <a:rPr lang="en-AU" sz="1600" dirty="0" smtClean="0"/>
            </a:br>
            <a:endParaRPr lang="en-AU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33055"/>
            <a:ext cx="6400800" cy="1096145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By Business Tax Accountant in Adelaide </a:t>
            </a:r>
            <a:br>
              <a:rPr lang="en-AU" dirty="0" smtClean="0"/>
            </a:br>
            <a:r>
              <a:rPr lang="en-AU" dirty="0" smtClean="0"/>
              <a:t>Romeo Caporaso of</a:t>
            </a:r>
          </a:p>
          <a:p>
            <a:r>
              <a:rPr lang="en-AU" sz="2800" dirty="0" smtClean="0"/>
              <a:t>www.TaxAccountantAdelaide.com/book</a:t>
            </a:r>
            <a:endParaRPr lang="en-AU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965171"/>
            <a:ext cx="1800200" cy="12001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544132"/>
            <a:ext cx="8436654" cy="1243919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53148936"/>
              </p:ext>
            </p:extLst>
          </p:nvPr>
        </p:nvGraphicFramePr>
        <p:xfrm>
          <a:off x="1524000" y="1412778"/>
          <a:ext cx="6096000" cy="3574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66829">
                <a:tc>
                  <a:txBody>
                    <a:bodyPr/>
                    <a:lstStyle/>
                    <a:p>
                      <a:r>
                        <a:rPr lang="en-AU" dirty="0"/>
                        <a:t>Taxable </a:t>
                      </a:r>
                      <a:r>
                        <a:rPr lang="en-AU" dirty="0" smtClean="0"/>
                        <a:t>income – </a:t>
                      </a:r>
                      <a:r>
                        <a:rPr lang="en-AU" dirty="0" err="1" smtClean="0"/>
                        <a:t>profitto</a:t>
                      </a:r>
                      <a:r>
                        <a:rPr lang="en-AU" dirty="0" smtClean="0"/>
                        <a:t> </a:t>
                      </a:r>
                      <a:r>
                        <a:rPr lang="en-AU" dirty="0" err="1" smtClean="0"/>
                        <a:t>tassabile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dirty="0" err="1" smtClean="0"/>
                        <a:t>Tasse</a:t>
                      </a:r>
                      <a:r>
                        <a:rPr lang="en-AU" dirty="0" smtClean="0"/>
                        <a:t> </a:t>
                      </a:r>
                      <a:r>
                        <a:rPr lang="en-AU" dirty="0" err="1" smtClean="0"/>
                        <a:t>su</a:t>
                      </a:r>
                      <a:r>
                        <a:rPr lang="en-AU" dirty="0" smtClean="0"/>
                        <a:t> </a:t>
                      </a:r>
                      <a:r>
                        <a:rPr lang="en-AU" baseline="0" dirty="0" err="1" smtClean="0"/>
                        <a:t>profitto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baseline="0" dirty="0" err="1" smtClean="0"/>
                        <a:t>tassabile</a:t>
                      </a:r>
                      <a:endParaRPr lang="en-AU" dirty="0"/>
                    </a:p>
                  </a:txBody>
                  <a:tcPr anchor="ctr"/>
                </a:tc>
              </a:tr>
              <a:tr h="366829">
                <a:tc>
                  <a:txBody>
                    <a:bodyPr/>
                    <a:lstStyle/>
                    <a:p>
                      <a:r>
                        <a:rPr lang="en-AU" dirty="0"/>
                        <a:t>0 – $18,200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Zero</a:t>
                      </a:r>
                      <a:endParaRPr lang="en-AU" dirty="0"/>
                    </a:p>
                  </a:txBody>
                  <a:tcPr anchor="ctr"/>
                </a:tc>
              </a:tr>
              <a:tr h="641951">
                <a:tc>
                  <a:txBody>
                    <a:bodyPr/>
                    <a:lstStyle/>
                    <a:p>
                      <a:r>
                        <a:rPr lang="en-AU" dirty="0"/>
                        <a:t>$18,201 – $37,000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19% per </a:t>
                      </a:r>
                      <a:r>
                        <a:rPr lang="en-AU" dirty="0" err="1" smtClean="0"/>
                        <a:t>ogni</a:t>
                      </a:r>
                      <a:r>
                        <a:rPr lang="en-AU" dirty="0" smtClean="0"/>
                        <a:t> </a:t>
                      </a:r>
                      <a:r>
                        <a:rPr lang="en-AU" dirty="0" err="1" smtClean="0"/>
                        <a:t>dollaro</a:t>
                      </a:r>
                      <a:r>
                        <a:rPr lang="en-AU" dirty="0" smtClean="0"/>
                        <a:t> </a:t>
                      </a:r>
                      <a:r>
                        <a:rPr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</a:t>
                      </a:r>
                      <a:r>
                        <a:rPr lang="en-A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piú</a:t>
                      </a:r>
                      <a:r>
                        <a:rPr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dirty="0" smtClean="0"/>
                        <a:t> di  </a:t>
                      </a:r>
                      <a:r>
                        <a:rPr lang="en-AU" dirty="0"/>
                        <a:t>$18,200</a:t>
                      </a:r>
                    </a:p>
                  </a:txBody>
                  <a:tcPr anchor="ctr"/>
                </a:tc>
              </a:tr>
              <a:tr h="641951">
                <a:tc>
                  <a:txBody>
                    <a:bodyPr/>
                    <a:lstStyle/>
                    <a:p>
                      <a:r>
                        <a:rPr lang="en-AU" dirty="0"/>
                        <a:t>$37,001 – $80,000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$3,572 </a:t>
                      </a:r>
                      <a:r>
                        <a:rPr lang="en-AU" dirty="0" err="1" smtClean="0"/>
                        <a:t>piú</a:t>
                      </a:r>
                      <a:r>
                        <a:rPr lang="en-AU" dirty="0" smtClean="0"/>
                        <a:t> 32.5% per </a:t>
                      </a:r>
                      <a:r>
                        <a:rPr lang="en-AU" dirty="0" err="1" smtClean="0"/>
                        <a:t>ogni</a:t>
                      </a:r>
                      <a:r>
                        <a:rPr lang="en-AU" dirty="0" smtClean="0"/>
                        <a:t> </a:t>
                      </a:r>
                      <a:r>
                        <a:rPr lang="en-AU" dirty="0" err="1" smtClean="0"/>
                        <a:t>dollaro</a:t>
                      </a:r>
                      <a:r>
                        <a:rPr lang="en-AU" dirty="0" smtClean="0"/>
                        <a:t> </a:t>
                      </a:r>
                      <a:r>
                        <a:rPr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</a:t>
                      </a:r>
                      <a:r>
                        <a:rPr lang="en-A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piú</a:t>
                      </a:r>
                      <a:r>
                        <a:rPr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dirty="0" smtClean="0"/>
                        <a:t> di $</a:t>
                      </a:r>
                      <a:r>
                        <a:rPr lang="en-AU" dirty="0"/>
                        <a:t>37,000</a:t>
                      </a:r>
                    </a:p>
                  </a:txBody>
                  <a:tcPr anchor="ctr"/>
                </a:tc>
              </a:tr>
              <a:tr h="641951">
                <a:tc>
                  <a:txBody>
                    <a:bodyPr/>
                    <a:lstStyle/>
                    <a:p>
                      <a:r>
                        <a:rPr lang="en-AU"/>
                        <a:t>$80,001 – $180,000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$17,547 </a:t>
                      </a:r>
                      <a:r>
                        <a:rPr lang="en-AU" dirty="0" err="1" smtClean="0"/>
                        <a:t>piú</a:t>
                      </a:r>
                      <a:r>
                        <a:rPr lang="en-AU" dirty="0" smtClean="0"/>
                        <a:t> </a:t>
                      </a:r>
                      <a:r>
                        <a:rPr lang="en-AU" dirty="0"/>
                        <a:t>37c </a:t>
                      </a:r>
                      <a:r>
                        <a:rPr lang="en-AU" dirty="0" smtClean="0"/>
                        <a:t>per </a:t>
                      </a:r>
                      <a:r>
                        <a:rPr lang="en-AU" dirty="0" err="1" smtClean="0"/>
                        <a:t>ogni</a:t>
                      </a:r>
                      <a:r>
                        <a:rPr lang="en-AU" dirty="0" smtClean="0"/>
                        <a:t> </a:t>
                      </a:r>
                      <a:r>
                        <a:rPr lang="en-AU" dirty="0" err="1" smtClean="0"/>
                        <a:t>dollaro</a:t>
                      </a:r>
                      <a:r>
                        <a:rPr lang="en-AU" dirty="0" smtClean="0"/>
                        <a:t> </a:t>
                      </a:r>
                      <a:r>
                        <a:rPr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</a:t>
                      </a:r>
                      <a:r>
                        <a:rPr lang="en-A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piú</a:t>
                      </a:r>
                      <a:r>
                        <a:rPr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dirty="0" smtClean="0"/>
                        <a:t> di $</a:t>
                      </a:r>
                      <a:r>
                        <a:rPr lang="en-AU" dirty="0"/>
                        <a:t>80,000</a:t>
                      </a:r>
                    </a:p>
                  </a:txBody>
                  <a:tcPr anchor="ctr"/>
                </a:tc>
              </a:tr>
              <a:tr h="641951">
                <a:tc>
                  <a:txBody>
                    <a:bodyPr/>
                    <a:lstStyle/>
                    <a:p>
                      <a:r>
                        <a:rPr lang="en-AU"/>
                        <a:t>$180,001 and over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$54,547 </a:t>
                      </a:r>
                      <a:r>
                        <a:rPr lang="en-AU" dirty="0" err="1" smtClean="0"/>
                        <a:t>piú</a:t>
                      </a:r>
                      <a:r>
                        <a:rPr lang="en-AU" dirty="0" smtClean="0"/>
                        <a:t> </a:t>
                      </a:r>
                      <a:r>
                        <a:rPr lang="en-AU" dirty="0"/>
                        <a:t>45c </a:t>
                      </a:r>
                      <a:r>
                        <a:rPr lang="en-AU" dirty="0" smtClean="0"/>
                        <a:t>per </a:t>
                      </a:r>
                      <a:r>
                        <a:rPr lang="en-AU" dirty="0" err="1" smtClean="0"/>
                        <a:t>ogni</a:t>
                      </a:r>
                      <a:r>
                        <a:rPr lang="en-AU" dirty="0" smtClean="0"/>
                        <a:t> </a:t>
                      </a:r>
                      <a:r>
                        <a:rPr lang="en-AU" dirty="0" err="1" smtClean="0"/>
                        <a:t>dollaro</a:t>
                      </a:r>
                      <a:r>
                        <a:rPr lang="en-AU" dirty="0" smtClean="0"/>
                        <a:t> </a:t>
                      </a:r>
                      <a:r>
                        <a:rPr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</a:t>
                      </a:r>
                      <a:r>
                        <a:rPr lang="en-A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piú</a:t>
                      </a:r>
                      <a:r>
                        <a:rPr lang="en-A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dirty="0" smtClean="0"/>
                        <a:t> di  </a:t>
                      </a:r>
                      <a:r>
                        <a:rPr lang="en-AU" dirty="0"/>
                        <a:t>$180,000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32878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900808"/>
          </a:xfrm>
        </p:spPr>
        <p:txBody>
          <a:bodyPr>
            <a:normAutofit fontScale="90000"/>
          </a:bodyPr>
          <a:lstStyle/>
          <a:p>
            <a:r>
              <a:rPr lang="en-AU" sz="2800" dirty="0" smtClean="0"/>
              <a:t>Come </a:t>
            </a:r>
            <a:r>
              <a:rPr lang="en-AU" sz="2800" dirty="0" err="1" smtClean="0"/>
              <a:t>si</a:t>
            </a:r>
            <a:r>
              <a:rPr lang="en-AU" sz="2800" dirty="0" smtClean="0"/>
              <a:t> </a:t>
            </a:r>
            <a:r>
              <a:rPr lang="en-AU" sz="2800" dirty="0" err="1" smtClean="0"/>
              <a:t>invia</a:t>
            </a:r>
            <a:r>
              <a:rPr lang="en-AU" sz="2800" dirty="0" smtClean="0"/>
              <a:t> </a:t>
            </a:r>
            <a:r>
              <a:rPr lang="en-AU" sz="2800" dirty="0" err="1" smtClean="0"/>
              <a:t>il</a:t>
            </a:r>
            <a:r>
              <a:rPr lang="en-AU" sz="2800" dirty="0" smtClean="0"/>
              <a:t> tax return?</a:t>
            </a:r>
            <a:br>
              <a:rPr lang="en-AU" sz="2800" dirty="0" smtClean="0"/>
            </a:br>
            <a:r>
              <a:rPr lang="en-AU" sz="2800" dirty="0" err="1" smtClean="0"/>
              <a:t>Ci</a:t>
            </a:r>
            <a:r>
              <a:rPr lang="en-AU" sz="2800" dirty="0" smtClean="0"/>
              <a:t> </a:t>
            </a:r>
            <a:r>
              <a:rPr lang="en-AU" sz="2800" dirty="0" err="1" smtClean="0"/>
              <a:t>si</a:t>
            </a:r>
            <a:r>
              <a:rPr lang="en-AU" sz="2800" dirty="0" smtClean="0"/>
              <a:t> </a:t>
            </a:r>
            <a:r>
              <a:rPr lang="en-AU" sz="2800" dirty="0" err="1" smtClean="0"/>
              <a:t>può</a:t>
            </a:r>
            <a:r>
              <a:rPr lang="en-AU" sz="2800" dirty="0" smtClean="0"/>
              <a:t> </a:t>
            </a:r>
            <a:r>
              <a:rPr lang="en-AU" sz="2800" dirty="0" err="1" smtClean="0"/>
              <a:t>rivolgere</a:t>
            </a:r>
            <a:r>
              <a:rPr lang="en-AU" sz="2800" dirty="0" smtClean="0"/>
              <a:t> ad un </a:t>
            </a:r>
            <a:r>
              <a:rPr lang="en-AU" sz="2800" dirty="0" err="1" smtClean="0"/>
              <a:t>commercialista</a:t>
            </a:r>
            <a:r>
              <a:rPr lang="en-AU" sz="2800" dirty="0" smtClean="0"/>
              <a:t> - tax agent – e la </a:t>
            </a:r>
            <a:r>
              <a:rPr lang="en-AU" sz="2800" dirty="0" err="1" smtClean="0"/>
              <a:t>spesa</a:t>
            </a:r>
            <a:r>
              <a:rPr lang="en-AU" sz="2800" dirty="0" smtClean="0"/>
              <a:t> media </a:t>
            </a:r>
            <a:r>
              <a:rPr lang="en-AU" sz="2800" dirty="0" err="1" smtClean="0"/>
              <a:t>é</a:t>
            </a:r>
            <a:r>
              <a:rPr lang="en-AU" sz="2800" dirty="0" smtClean="0"/>
              <a:t> di circa $143 oppure</a:t>
            </a:r>
            <a:br>
              <a:rPr lang="en-AU" sz="2800" dirty="0" smtClean="0"/>
            </a:br>
            <a:r>
              <a:rPr lang="en-AU" sz="2800" dirty="0" err="1" smtClean="0"/>
              <a:t>fai</a:t>
            </a:r>
            <a:r>
              <a:rPr lang="en-AU" sz="2800" dirty="0" smtClean="0"/>
              <a:t> da solo </a:t>
            </a:r>
            <a:r>
              <a:rPr lang="en-AU" sz="2800" dirty="0" err="1" smtClean="0"/>
              <a:t>scaricando</a:t>
            </a:r>
            <a:r>
              <a:rPr lang="en-AU" sz="2800" dirty="0" smtClean="0"/>
              <a:t> </a:t>
            </a:r>
            <a:r>
              <a:rPr lang="en-AU" sz="2800" dirty="0" err="1" smtClean="0"/>
              <a:t>il</a:t>
            </a:r>
            <a:r>
              <a:rPr lang="en-AU" sz="2800" dirty="0" smtClean="0"/>
              <a:t> software ATO </a:t>
            </a:r>
            <a:r>
              <a:rPr lang="en-AU" sz="2800" dirty="0" err="1" smtClean="0"/>
              <a:t>che</a:t>
            </a:r>
            <a:r>
              <a:rPr lang="en-AU" sz="2800" dirty="0" smtClean="0"/>
              <a:t> </a:t>
            </a:r>
            <a:r>
              <a:rPr lang="en-AU" sz="2800" dirty="0" err="1" smtClean="0"/>
              <a:t>si</a:t>
            </a:r>
            <a:r>
              <a:rPr lang="en-AU" sz="2800" dirty="0" smtClean="0"/>
              <a:t> </a:t>
            </a:r>
            <a:r>
              <a:rPr lang="en-AU" sz="2800" dirty="0" err="1" smtClean="0"/>
              <a:t>chiama</a:t>
            </a:r>
            <a:r>
              <a:rPr lang="en-AU" sz="2800" dirty="0" smtClean="0"/>
              <a:t>  </a:t>
            </a:r>
            <a:r>
              <a:rPr lang="en-AU" sz="2800" dirty="0" err="1"/>
              <a:t>E</a:t>
            </a:r>
            <a:r>
              <a:rPr lang="en-AU" sz="2800" dirty="0" err="1" smtClean="0"/>
              <a:t>tax</a:t>
            </a:r>
            <a:endParaRPr lang="en-AU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By Business Tax Accountant in Adelaide </a:t>
            </a:r>
            <a:br>
              <a:rPr lang="en-AU" dirty="0" smtClean="0"/>
            </a:br>
            <a:r>
              <a:rPr lang="en-AU" dirty="0" smtClean="0"/>
              <a:t>Romeo Caporaso of</a:t>
            </a:r>
          </a:p>
          <a:p>
            <a:r>
              <a:rPr lang="en-AU" sz="2800" dirty="0" smtClean="0"/>
              <a:t>http://www.taxaccountingadelaide.com/is-it-worth-having-a-tax-agent</a:t>
            </a:r>
            <a:endParaRPr lang="en-AU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979" y="4634725"/>
            <a:ext cx="961306" cy="14419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544132"/>
            <a:ext cx="8436654" cy="124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2878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7772400" cy="1872208"/>
          </a:xfrm>
        </p:spPr>
        <p:txBody>
          <a:bodyPr>
            <a:normAutofit fontScale="90000"/>
          </a:bodyPr>
          <a:lstStyle/>
          <a:p>
            <a:r>
              <a:rPr lang="en-AU" sz="3600" dirty="0"/>
              <a:t>Se </a:t>
            </a:r>
            <a:r>
              <a:rPr lang="en-AU" sz="3600" dirty="0" err="1" smtClean="0"/>
              <a:t>si</a:t>
            </a:r>
            <a:r>
              <a:rPr lang="en-AU" sz="3600" dirty="0" smtClean="0"/>
              <a:t> parte </a:t>
            </a:r>
            <a:r>
              <a:rPr lang="en-AU" sz="3600" dirty="0" err="1" smtClean="0"/>
              <a:t>dall</a:t>
            </a:r>
            <a:r>
              <a:rPr lang="en-AU" sz="3600" dirty="0"/>
              <a:t>’ Australia per sempre</a:t>
            </a:r>
            <a:br>
              <a:rPr lang="en-AU" sz="3600" dirty="0"/>
            </a:br>
            <a:r>
              <a:rPr lang="en-AU" sz="1600" dirty="0" err="1" smtClean="0"/>
              <a:t>Mantieni</a:t>
            </a:r>
            <a:r>
              <a:rPr lang="en-AU" sz="1600" dirty="0" smtClean="0"/>
              <a:t> </a:t>
            </a:r>
            <a:r>
              <a:rPr lang="en-AU" sz="1600" dirty="0" err="1" smtClean="0"/>
              <a:t>aperto</a:t>
            </a:r>
            <a:r>
              <a:rPr lang="en-AU" sz="1600" dirty="0" smtClean="0"/>
              <a:t> </a:t>
            </a:r>
            <a:r>
              <a:rPr lang="en-AU" sz="1600" dirty="0" err="1" smtClean="0"/>
              <a:t>il</a:t>
            </a:r>
            <a:r>
              <a:rPr lang="en-AU" sz="1600" dirty="0" smtClean="0"/>
              <a:t> </a:t>
            </a:r>
            <a:r>
              <a:rPr lang="en-AU" sz="1600" dirty="0" err="1"/>
              <a:t>conto</a:t>
            </a:r>
            <a:r>
              <a:rPr lang="en-AU" sz="1600" dirty="0"/>
              <a:t> </a:t>
            </a:r>
            <a:r>
              <a:rPr lang="en-AU" sz="1600" dirty="0" err="1"/>
              <a:t>corrente</a:t>
            </a:r>
            <a:r>
              <a:rPr lang="en-AU" sz="1600" dirty="0"/>
              <a:t> </a:t>
            </a:r>
            <a:r>
              <a:rPr lang="en-AU" sz="1600" dirty="0" smtClean="0"/>
              <a:t>in </a:t>
            </a:r>
            <a:r>
              <a:rPr lang="en-AU" sz="1600" dirty="0"/>
              <a:t>A</a:t>
            </a:r>
            <a:r>
              <a:rPr lang="en-AU" sz="1600" dirty="0" smtClean="0"/>
              <a:t>ustralia </a:t>
            </a:r>
            <a:r>
              <a:rPr lang="en-AU" sz="1600" dirty="0"/>
              <a:t>per </a:t>
            </a:r>
            <a:r>
              <a:rPr lang="en-AU" sz="1600" dirty="0" err="1"/>
              <a:t>l’ultimo</a:t>
            </a:r>
            <a:r>
              <a:rPr lang="en-AU" sz="1600" dirty="0"/>
              <a:t> </a:t>
            </a:r>
            <a:r>
              <a:rPr lang="en-AU" sz="1600" dirty="0" err="1"/>
              <a:t>rimborso</a:t>
            </a:r>
            <a:r>
              <a:rPr lang="en-AU" sz="1600" dirty="0"/>
              <a:t/>
            </a:r>
            <a:br>
              <a:rPr lang="en-AU" sz="1600" dirty="0"/>
            </a:br>
            <a:r>
              <a:rPr lang="en-AU" sz="1600" dirty="0" smtClean="0"/>
              <a:t>Fai </a:t>
            </a:r>
            <a:r>
              <a:rPr lang="en-AU" sz="1600" dirty="0" err="1" smtClean="0"/>
              <a:t>sapere</a:t>
            </a:r>
            <a:r>
              <a:rPr lang="en-AU" sz="1600" dirty="0" smtClean="0"/>
              <a:t> al </a:t>
            </a:r>
            <a:r>
              <a:rPr lang="en-AU" sz="1600" dirty="0" err="1" smtClean="0"/>
              <a:t>commercialista</a:t>
            </a:r>
            <a:r>
              <a:rPr lang="en-AU" sz="1600" dirty="0" smtClean="0"/>
              <a:t> - Tax </a:t>
            </a:r>
            <a:r>
              <a:rPr lang="en-AU" sz="1600" dirty="0"/>
              <a:t>agent </a:t>
            </a:r>
            <a:r>
              <a:rPr lang="en-AU" sz="1600" dirty="0" smtClean="0"/>
              <a:t>- </a:t>
            </a:r>
            <a:r>
              <a:rPr lang="en-AU" sz="1600" dirty="0" err="1" smtClean="0"/>
              <a:t>che</a:t>
            </a:r>
            <a:r>
              <a:rPr lang="en-AU" sz="1600" dirty="0" smtClean="0"/>
              <a:t> </a:t>
            </a:r>
            <a:r>
              <a:rPr lang="en-AU" sz="1600" dirty="0" err="1"/>
              <a:t>parti</a:t>
            </a:r>
            <a:r>
              <a:rPr lang="en-AU" sz="1600" dirty="0"/>
              <a:t> </a:t>
            </a:r>
            <a:r>
              <a:rPr lang="en-AU" sz="1600" dirty="0" smtClean="0"/>
              <a:t>e </a:t>
            </a:r>
            <a:r>
              <a:rPr lang="en-AU" sz="1600" dirty="0" err="1" smtClean="0"/>
              <a:t>vorresti</a:t>
            </a:r>
            <a:r>
              <a:rPr lang="en-AU" sz="1600" dirty="0" smtClean="0"/>
              <a:t> </a:t>
            </a:r>
            <a:r>
              <a:rPr lang="en-AU" sz="1600" dirty="0" err="1" smtClean="0"/>
              <a:t>l’ultimo</a:t>
            </a:r>
            <a:r>
              <a:rPr lang="en-AU" sz="1600" dirty="0" smtClean="0"/>
              <a:t> </a:t>
            </a:r>
            <a:r>
              <a:rPr lang="en-AU" sz="1600" dirty="0"/>
              <a:t>tax return </a:t>
            </a:r>
            <a:r>
              <a:rPr lang="en-AU" sz="1600" dirty="0" err="1"/>
              <a:t>fatto</a:t>
            </a:r>
            <a:r>
              <a:rPr lang="en-AU" sz="1600" dirty="0"/>
              <a:t> </a:t>
            </a:r>
            <a:r>
              <a:rPr lang="en-AU" sz="1600" dirty="0" err="1" smtClean="0"/>
              <a:t>via’email</a:t>
            </a:r>
            <a:r>
              <a:rPr lang="en-AU" sz="1600" dirty="0"/>
              <a:t/>
            </a:r>
            <a:br>
              <a:rPr lang="en-AU" sz="1600" dirty="0"/>
            </a:br>
            <a:r>
              <a:rPr lang="en-AU" sz="1600" dirty="0"/>
              <a:t>Non </a:t>
            </a:r>
            <a:r>
              <a:rPr lang="en-AU" sz="1600" dirty="0" err="1"/>
              <a:t>si</a:t>
            </a:r>
            <a:r>
              <a:rPr lang="en-AU" sz="1600" dirty="0"/>
              <a:t> </a:t>
            </a:r>
            <a:r>
              <a:rPr lang="en-AU" sz="1600" dirty="0" err="1"/>
              <a:t>puo</a:t>
            </a:r>
            <a:r>
              <a:rPr lang="en-AU" sz="1600" dirty="0"/>
              <a:t> fare prima </a:t>
            </a:r>
            <a:r>
              <a:rPr lang="en-AU" sz="1600" dirty="0" err="1" smtClean="0"/>
              <a:t>che</a:t>
            </a:r>
            <a:r>
              <a:rPr lang="en-AU" sz="1600" dirty="0" smtClean="0"/>
              <a:t> </a:t>
            </a:r>
            <a:r>
              <a:rPr lang="en-AU" sz="1600" dirty="0" err="1"/>
              <a:t>finisce</a:t>
            </a:r>
            <a:r>
              <a:rPr lang="en-AU" sz="1600" dirty="0"/>
              <a:t> </a:t>
            </a:r>
            <a:r>
              <a:rPr lang="en-AU" sz="1600" dirty="0" err="1"/>
              <a:t>l’anno</a:t>
            </a:r>
            <a:r>
              <a:rPr lang="en-AU" sz="1600" dirty="0"/>
              <a:t> </a:t>
            </a:r>
            <a:r>
              <a:rPr lang="en-AU" sz="1600" dirty="0" err="1" smtClean="0"/>
              <a:t>fiscale</a:t>
            </a:r>
            <a:r>
              <a:rPr lang="en-AU" sz="1600" dirty="0" smtClean="0"/>
              <a:t>, </a:t>
            </a:r>
            <a:r>
              <a:rPr lang="en-AU" sz="1600" dirty="0" err="1" smtClean="0"/>
              <a:t>cioé</a:t>
            </a:r>
            <a:r>
              <a:rPr lang="en-AU" sz="1600" dirty="0" smtClean="0"/>
              <a:t> prima del 30</a:t>
            </a:r>
            <a:r>
              <a:rPr lang="en-AU" sz="1600" baseline="30000" dirty="0" smtClean="0"/>
              <a:t>th</a:t>
            </a:r>
            <a:r>
              <a:rPr lang="en-AU" sz="1600" dirty="0" smtClean="0"/>
              <a:t> </a:t>
            </a:r>
            <a:r>
              <a:rPr lang="en-AU" sz="1600" dirty="0" err="1"/>
              <a:t>Giugno</a:t>
            </a:r>
            <a:r>
              <a:rPr lang="en-AU" sz="1600" dirty="0"/>
              <a:t>- </a:t>
            </a:r>
            <a:r>
              <a:rPr lang="en-AU" sz="1600" dirty="0" smtClean="0"/>
              <a:t>. </a:t>
            </a:r>
            <a:br>
              <a:rPr lang="en-AU" sz="1600" dirty="0" smtClean="0"/>
            </a:br>
            <a:r>
              <a:rPr lang="en-AU" sz="1600" dirty="0" smtClean="0"/>
              <a:t>Il tax return </a:t>
            </a:r>
            <a:r>
              <a:rPr lang="en-AU" sz="1600" dirty="0" err="1" smtClean="0"/>
              <a:t>può</a:t>
            </a:r>
            <a:r>
              <a:rPr lang="en-AU" sz="1600" dirty="0" smtClean="0"/>
              <a:t> </a:t>
            </a:r>
            <a:r>
              <a:rPr lang="en-AU" sz="1600" dirty="0" err="1" smtClean="0"/>
              <a:t>essere</a:t>
            </a:r>
            <a:r>
              <a:rPr lang="en-AU" sz="1600" dirty="0" smtClean="0"/>
              <a:t> </a:t>
            </a:r>
            <a:r>
              <a:rPr lang="en-AU" sz="1600" dirty="0" err="1" smtClean="0"/>
              <a:t>firmato</a:t>
            </a:r>
            <a:r>
              <a:rPr lang="en-AU" sz="1600" dirty="0" smtClean="0"/>
              <a:t> </a:t>
            </a:r>
            <a:r>
              <a:rPr lang="en-AU" sz="1600" dirty="0"/>
              <a:t>per email</a:t>
            </a:r>
            <a:br>
              <a:rPr lang="en-AU" sz="1600" dirty="0"/>
            </a:br>
            <a:r>
              <a:rPr lang="en-AU" sz="1600" dirty="0" err="1" smtClean="0"/>
              <a:t>Contatta</a:t>
            </a:r>
            <a:r>
              <a:rPr lang="en-AU" sz="1600" dirty="0" smtClean="0"/>
              <a:t>  I </a:t>
            </a:r>
            <a:r>
              <a:rPr lang="en-AU" sz="1600" dirty="0" err="1" smtClean="0"/>
              <a:t>Fondi</a:t>
            </a:r>
            <a:r>
              <a:rPr lang="en-AU" sz="1600" dirty="0" smtClean="0"/>
              <a:t> </a:t>
            </a:r>
            <a:r>
              <a:rPr lang="en-AU" sz="1600" dirty="0" err="1" smtClean="0"/>
              <a:t>della</a:t>
            </a:r>
            <a:r>
              <a:rPr lang="en-AU" sz="1600" dirty="0" smtClean="0"/>
              <a:t> superannuation</a:t>
            </a:r>
            <a:r>
              <a:rPr lang="en-AU" sz="1600" dirty="0"/>
              <a:t>, </a:t>
            </a:r>
            <a:r>
              <a:rPr lang="en-AU" sz="1600" dirty="0" err="1" smtClean="0"/>
              <a:t>avvisando</a:t>
            </a:r>
            <a:r>
              <a:rPr lang="en-AU" sz="1600" dirty="0" smtClean="0"/>
              <a:t> </a:t>
            </a:r>
            <a:r>
              <a:rPr lang="en-AU" sz="1600" dirty="0" err="1"/>
              <a:t>che</a:t>
            </a:r>
            <a:r>
              <a:rPr lang="en-AU" sz="1600" dirty="0"/>
              <a:t> </a:t>
            </a:r>
            <a:r>
              <a:rPr lang="en-AU" sz="1600" dirty="0" err="1" smtClean="0"/>
              <a:t>vorresti</a:t>
            </a:r>
            <a:r>
              <a:rPr lang="en-AU" sz="1600" dirty="0" smtClean="0"/>
              <a:t> </a:t>
            </a:r>
            <a:r>
              <a:rPr lang="en-AU" sz="1600" dirty="0" err="1"/>
              <a:t>chiude</a:t>
            </a:r>
            <a:r>
              <a:rPr lang="en-AU" sz="1600" dirty="0"/>
              <a:t> </a:t>
            </a:r>
            <a:r>
              <a:rPr lang="en-AU" sz="1600" dirty="0" err="1"/>
              <a:t>i</a:t>
            </a:r>
            <a:r>
              <a:rPr lang="en-AU" sz="1600" dirty="0"/>
              <a:t> </a:t>
            </a:r>
            <a:r>
              <a:rPr lang="en-AU" sz="1600" dirty="0" err="1"/>
              <a:t>conti</a:t>
            </a:r>
            <a:r>
              <a:rPr lang="en-AU" sz="1600" dirty="0"/>
              <a:t> e </a:t>
            </a:r>
            <a:r>
              <a:rPr lang="en-AU" sz="1600" dirty="0" err="1"/>
              <a:t>che</a:t>
            </a:r>
            <a:r>
              <a:rPr lang="en-AU" sz="1600" dirty="0"/>
              <a:t> </a:t>
            </a:r>
            <a:r>
              <a:rPr lang="en-AU" sz="1600" dirty="0" err="1"/>
              <a:t>parti</a:t>
            </a:r>
            <a:r>
              <a:rPr lang="en-AU" sz="1600" dirty="0"/>
              <a:t> per sempre </a:t>
            </a:r>
            <a:r>
              <a:rPr lang="en-AU" sz="1600" dirty="0" err="1" smtClean="0"/>
              <a:t>dall</a:t>
            </a:r>
            <a:r>
              <a:rPr lang="en-AU" sz="1600" dirty="0" smtClean="0"/>
              <a:t>’ Australia</a:t>
            </a:r>
            <a:endParaRPr lang="en-AU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3933056"/>
            <a:ext cx="6400800" cy="2752329"/>
          </a:xfrm>
        </p:spPr>
        <p:txBody>
          <a:bodyPr>
            <a:normAutofit/>
          </a:bodyPr>
          <a:lstStyle/>
          <a:p>
            <a:r>
              <a:rPr lang="en-AU" dirty="0" smtClean="0"/>
              <a:t>By Business Tax Accountant in Adelaide </a:t>
            </a:r>
            <a:br>
              <a:rPr lang="en-AU" dirty="0" smtClean="0"/>
            </a:br>
            <a:r>
              <a:rPr lang="en-AU" dirty="0" smtClean="0"/>
              <a:t>Romeo Caporaso of</a:t>
            </a:r>
          </a:p>
          <a:p>
            <a:r>
              <a:rPr lang="en-AU" sz="2800" dirty="0" smtClean="0"/>
              <a:t>www.TaxAccountingAdelaide.com</a:t>
            </a:r>
            <a:endParaRPr lang="en-AU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301208"/>
            <a:ext cx="961306" cy="14419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544132"/>
            <a:ext cx="8436654" cy="124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2878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 err="1" smtClean="0"/>
              <a:t>Domande</a:t>
            </a:r>
            <a:r>
              <a:rPr lang="en-AU" dirty="0" smtClean="0"/>
              <a:t>??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At 202 Gorge Road Newton 5074</a:t>
            </a:r>
            <a:br>
              <a:rPr lang="en-AU" dirty="0" smtClean="0"/>
            </a:br>
            <a:r>
              <a:rPr lang="en-AU" dirty="0" smtClean="0"/>
              <a:t>Romeo Caporaso of</a:t>
            </a:r>
          </a:p>
          <a:p>
            <a:r>
              <a:rPr lang="en-AU" sz="2800" dirty="0" smtClean="0"/>
              <a:t>www.TaxAccountingAdelaide.com</a:t>
            </a:r>
            <a:endParaRPr lang="en-AU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923656"/>
            <a:ext cx="1872208" cy="12481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544132"/>
            <a:ext cx="8436654" cy="124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3852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987</TotalTime>
  <Words>159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Le tasse per i nuovi arrivati in Australia</vt:lpstr>
      <vt:lpstr>Per dipendenti o imprenditori  si fa una dichiarazione annuale – tax return. L’anno fiscale – tax year – va dal  1 Luglio al 30 Giugno. L’ufficio delle imposte si chiama Australian Taxation Office, o anche  Tax Office o ATO</vt:lpstr>
      <vt:lpstr>Come funzionano le tasse qui? Entrata meno deduzioni = profitto tassabile (taxable income)  Il ‘taxable income’ e’ tassato secondo un sistema progressivo  Le tasse su taxable income meno le tasse pagate/scaricate duranto l’anno come il lavoro – calcola il rimborso o la cifra pagabile I Rimborsi sono pagati soltanto nei conti correnti  e arrivano in meno di 30 giorni Le ricevute delle deduzioni si devono mantenere per 5 anni</vt:lpstr>
      <vt:lpstr>Tax rates 2015–16 The following rates for 2015–16 apply from 1 July 2015. Taxable income Tax on this income 0 – $18,200  Nil $18,201 – $37,000  19c for each $1 over $18,200 $37,001 – $80,000   $3,572 plus 32.5c for each $1 over $37,000 $80,001 – $180,000  $17,547 plus 37c for each $1 over $80,000 $180,001 and over  $54,547 plus 45c for each $1 over $180,000 The above rates do not include the: Medicare levy of 2% Temporary Budget Repair Levy; this levy is payable at a rate of 2% for taxable incomes over $180,000. </vt:lpstr>
      <vt:lpstr>Come si invia il tax return? Ci si può rivolgere ad un commercialista - tax agent – e la spesa media é di circa $143 oppure fai da solo scaricando il software ATO che si chiama  Etax</vt:lpstr>
      <vt:lpstr>Se si parte dall’ Australia per sempre Mantieni aperto il conto corrente in Australia per l’ultimo rimborso Fai sapere al commercialista - Tax agent - che parti e vorresti l’ultimo tax return fatto via’email Non si puo fare prima che finisce l’anno fiscale, cioé prima del 30th Giugno- .  Il tax return può essere firmato per email Contatta  I Fondi della superannuation, avvisando che vorresti chiude i conti e che parti per sempre dall’ Australia</vt:lpstr>
      <vt:lpstr>Domande??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lodge your tax online</dc:title>
  <dc:creator>www.BodyandBusinessBalance.com.au</dc:creator>
  <cp:lastModifiedBy>User</cp:lastModifiedBy>
  <cp:revision>105</cp:revision>
  <dcterms:created xsi:type="dcterms:W3CDTF">2011-03-22T02:58:35Z</dcterms:created>
  <dcterms:modified xsi:type="dcterms:W3CDTF">2016-04-13T00:48:37Z</dcterms:modified>
</cp:coreProperties>
</file>